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Kalam"/>
      <p:regular r:id="rId16"/>
      <p:bold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Kalam-bold.fntdata"/><Relationship Id="rId16" Type="http://schemas.openxmlformats.org/officeDocument/2006/relationships/font" Target="fonts/Kalam-regular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2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color texture">
  <p:cSld name="BLANK_1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i="1" sz="2400"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i="1" sz="2400"/>
            </a:lvl2pPr>
            <a:lvl3pPr indent="-381000" lvl="2" marL="13716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i="1" sz="2400"/>
            </a:lvl3pPr>
            <a:lvl4pPr indent="-381000" lvl="3" marL="18288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4115700" y="4406300"/>
            <a:ext cx="45711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556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556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556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556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556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556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556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556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quirrelmapper.org/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4.jp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Eastern Gray Squirrel</a:t>
            </a:r>
            <a:endParaRPr sz="4400"/>
          </a:p>
        </p:txBody>
      </p:sp>
      <p:pic>
        <p:nvPicPr>
          <p:cNvPr id="50" name="Google Shape;5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200" y="71575"/>
            <a:ext cx="2770349" cy="18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7900" y="2966400"/>
            <a:ext cx="3005648" cy="2003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/>
          <p:nvPr>
            <p:ph idx="4294967295" type="ctrTitle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Thanks</a:t>
            </a:r>
            <a:r>
              <a:rPr lang="en" sz="4000">
                <a:solidFill>
                  <a:schemeClr val="accent1"/>
                </a:solidFill>
              </a:rPr>
              <a:t>!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125" name="Google Shape;125;p21"/>
          <p:cNvSpPr txBox="1"/>
          <p:nvPr>
            <p:ph idx="4294967295" type="subTitle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llowenberg@chittenangoschools.org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⪢"/>
            </a:pPr>
            <a:r>
              <a:rPr lang="en" sz="2400"/>
              <a:t>Kara Vredenburgh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⪢"/>
            </a:pPr>
            <a:r>
              <a:rPr lang="en" sz="2400"/>
              <a:t>Jess Proctor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⪢"/>
            </a:pPr>
            <a:r>
              <a:rPr lang="en" sz="2400"/>
              <a:t>Adam Parlin</a:t>
            </a:r>
            <a:endParaRPr sz="2400"/>
          </a:p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ENGAGE</a:t>
            </a:r>
            <a:endParaRPr b="1" sz="3600"/>
          </a:p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5855725" y="1333125"/>
            <a:ext cx="2831100" cy="22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Has anyone ever seen a black squirrel in their community??? What type of environment did you see it in??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2854200" y="4037325"/>
            <a:ext cx="58326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chemeClr val="hlink"/>
                </a:solidFill>
                <a:hlinkClick r:id="rId3"/>
              </a:rPr>
              <a:t>https://squirrelmapper.org/</a:t>
            </a:r>
            <a:endParaRPr sz="2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1"/>
              </a:solidFill>
            </a:endParaRPr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5725" y="1333125"/>
            <a:ext cx="3048000" cy="22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4294967295" type="ctrTitle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EXPLORE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67" name="Google Shape;67;p14"/>
          <p:cNvSpPr txBox="1"/>
          <p:nvPr>
            <p:ph idx="4294967295" type="subTitle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accent3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rPr>
              <a:t>Will Climate Change Impact the Survivorship of One Morph over the Other???</a:t>
            </a:r>
            <a:endParaRPr b="1" sz="2300">
              <a:solidFill>
                <a:schemeClr val="accent3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solidFill>
                <a:schemeClr val="accent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4308200" y="3727250"/>
            <a:ext cx="4150200" cy="7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300"/>
              <a:t>Let’s learn more about our subject!</a:t>
            </a:r>
            <a:endParaRPr sz="23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200" y="66925"/>
            <a:ext cx="4835799" cy="34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Materials provided to learn more about the subjects </a:t>
            </a:r>
            <a:endParaRPr b="1" sz="2600"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3D Skull of the Eastern Gray Squirrel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Actual skulls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Study Skins of both morphs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Book on history of Eastern Gray Squirrel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Trail Cams</a:t>
            </a:r>
            <a:endParaRPr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420875" y="1492675"/>
            <a:ext cx="2264400" cy="33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6588" y="1179225"/>
            <a:ext cx="2549376" cy="339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0875" y="1179225"/>
            <a:ext cx="2549376" cy="3396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Jess Proctor and Adam Parlin will zoom in with students to discuss their research and answer any questions students may have regarding the color morphs of the squirrels.</a:t>
            </a:r>
            <a:endParaRPr/>
          </a:p>
        </p:txBody>
      </p:sp>
      <p:sp>
        <p:nvSpPr>
          <p:cNvPr id="96" name="Google Shape;96;p18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Explain</a:t>
            </a:r>
            <a:endParaRPr sz="5000"/>
          </a:p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6015100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Key Vocabulary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Morphology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Urbanization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Urban Islands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Phenotype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Melanism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 Flow</a:t>
            </a:r>
            <a:endParaRPr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Elaborate</a:t>
            </a:r>
            <a:endParaRPr sz="5400"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Environmental Science Class: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/>
              <a:t>Students will answer the CER question and concentrate on geographical locations; urban versus rural and color morphs of squirrels.</a:t>
            </a:r>
            <a:endParaRPr b="1"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 Biology Class: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/>
              <a:t>Students will answer the CER question as well as discuss possible modification humans may make to the landscape due to climate change. </a:t>
            </a:r>
            <a:endParaRPr b="1" sz="15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3" type="body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SUNY ESF Global Environment Class: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/>
              <a:t>Students will answer the CER question as well as discuss possible modification humans may make to the landscape due to climate change</a:t>
            </a:r>
            <a:endParaRPr b="1" sz="15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Evaluate</a:t>
            </a:r>
            <a:endParaRPr sz="5400"/>
          </a:p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4115700" y="1518148"/>
            <a:ext cx="3744900" cy="510300"/>
          </a:xfrm>
          <a:prstGeom prst="rect">
            <a:avLst/>
          </a:pr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CER Rubric/Poster</a:t>
            </a:r>
            <a:endParaRPr sz="24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4115700" y="2742130"/>
            <a:ext cx="3744900" cy="510300"/>
          </a:xfrm>
          <a:prstGeom prst="rect">
            <a:avLst/>
          </a:prstGeom>
          <a:noFill/>
          <a:ln cap="rnd" cmpd="sng" w="952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Presentations</a:t>
            </a:r>
            <a:endParaRPr sz="24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4115700" y="3966112"/>
            <a:ext cx="3744900" cy="51030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Follow Up Questions</a:t>
            </a:r>
            <a:endParaRPr sz="24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17" name="Google Shape;117;p20"/>
          <p:cNvCxnSpPr/>
          <p:nvPr/>
        </p:nvCxnSpPr>
        <p:spPr>
          <a:xfrm>
            <a:off x="5988150" y="1997130"/>
            <a:ext cx="0" cy="713700"/>
          </a:xfrm>
          <a:prstGeom prst="straightConnector1">
            <a:avLst/>
          </a:prstGeom>
          <a:noFill/>
          <a:ln cap="rnd" cmpd="sng" w="9525">
            <a:solidFill>
              <a:schemeClr val="lt2"/>
            </a:solidFill>
            <a:prstDash val="dash"/>
            <a:round/>
            <a:headEnd len="sm" w="sm" type="oval"/>
            <a:tailEnd len="sm" w="sm" type="triangle"/>
          </a:ln>
        </p:spPr>
      </p:cxnSp>
      <p:cxnSp>
        <p:nvCxnSpPr>
          <p:cNvPr id="118" name="Google Shape;118;p20"/>
          <p:cNvCxnSpPr/>
          <p:nvPr/>
        </p:nvCxnSpPr>
        <p:spPr>
          <a:xfrm>
            <a:off x="5988150" y="3221112"/>
            <a:ext cx="0" cy="713700"/>
          </a:xfrm>
          <a:prstGeom prst="straightConnector1">
            <a:avLst/>
          </a:prstGeom>
          <a:noFill/>
          <a:ln cap="rnd" cmpd="sng" w="9525">
            <a:solidFill>
              <a:schemeClr val="lt2"/>
            </a:solidFill>
            <a:prstDash val="dash"/>
            <a:round/>
            <a:headEnd len="sm" w="sm" type="oval"/>
            <a:tailEnd len="sm" w="sm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