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C00F85-8472-4849-98BF-3998F833DE7E}">
  <a:tblStyle styleId="{0DC00F85-8472-4849-98BF-3998F833DE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verag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swald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c1df7abc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c1df7abc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c1df79b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c1df79b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c1df79b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c1df79b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c1df79b6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c1df79b6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c1df79b6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c1df79b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c1df79b6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c1df79b6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ceabf5f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ceabf5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c1df79b6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c1df79b6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c1df7ab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c1df7ab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iointeractive.org/classroom-resources/color-variation-over-time-rock-pocket-mouse-populations" TargetMode="External"/><Relationship Id="rId4" Type="http://schemas.openxmlformats.org/officeDocument/2006/relationships/hyperlink" Target="https://askabiologist.asu.edu/activities/peppered-moth" TargetMode="External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quirrelmapper.org/map.html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/>
              <a:t>Evolutionary Advantage of The Eastern Gray Squirrel</a:t>
            </a:r>
            <a:endParaRPr sz="35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Bio Case Study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817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Elaborate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251800" y="620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Colored Variation Over Time in Rock Pocket Mice Populations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https://www.biointeractive.org/classroom-resources/color-variation-over-time-rock-pocket-mouse-populations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Peppered moths of Industrial Revolution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https://askabiologist.asu.edu/activities/peppered-moth</a:t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read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“The Biological System—Urban Wildlife, Adaptation, and Evolution: Urbanization as a Driver of Contemporary Evolution in Gray Squirrels (Sciurus carolinensis)” by James P. Gibbs, Matthew F. Buff, and Bradley J. Cosentino.  Discuss their work and our experiences from Squirrel Boot Camp.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050" y="3129525"/>
            <a:ext cx="2636099" cy="19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Engage:</a:t>
            </a:r>
            <a:r>
              <a:rPr lang="en"/>
              <a:t> Ask students to come up with 3 questions they have when looking at these 2 squirrels?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675" y="1514525"/>
            <a:ext cx="37147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592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368"/>
              <a:buFont typeface="Arial"/>
              <a:buNone/>
            </a:pPr>
            <a:r>
              <a:rPr lang="en" sz="2322"/>
              <a:t>Discuss how scientists collect data to determine abundance of the different colored morphs.</a:t>
            </a:r>
            <a:endParaRPr sz="23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021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Mark and recapture, sampling, point count, trail cam photos.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75" y="1547237"/>
            <a:ext cx="2519300" cy="335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792" y="1532450"/>
            <a:ext cx="256320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0575" y="518775"/>
            <a:ext cx="2519300" cy="44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396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Introduce students to iNaturalist.  Take students around schoolyard and practice using app.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25" y="1553325"/>
            <a:ext cx="6498650" cy="314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12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Explore:</a:t>
            </a:r>
            <a:r>
              <a:rPr lang="en"/>
              <a:t> </a:t>
            </a:r>
            <a:r>
              <a:rPr lang="en" sz="2433"/>
              <a:t>Is there an evolutionary selective/adaptive advantage for one squirrel color morph in a particular environment?</a:t>
            </a:r>
            <a:endParaRPr sz="4133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81750" y="1070625"/>
            <a:ext cx="8520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tudents came </a:t>
            </a:r>
            <a:r>
              <a:rPr lang="en">
                <a:solidFill>
                  <a:schemeClr val="dk1"/>
                </a:solidFill>
              </a:rPr>
              <a:t>up with an environment to investigate such as differences in urban vs rural, differences between cities, different sized cities, differences in cold vs warm climates,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Students were then tasked with generating a claim as to the evolutionary adaptive advantage of coat color in the  Eastern Gray Squirrel in a particular environment.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100" y="3045175"/>
            <a:ext cx="2798526" cy="20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24000" y="508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 </a:t>
            </a:r>
            <a:r>
              <a:rPr lang="en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SquirrelMapper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they were able to explore the data and 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statistical analysis (Chi-Square)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450" y="1420325"/>
            <a:ext cx="53149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8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Data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20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25780" l="8014" r="43587" t="2964"/>
          <a:stretch/>
        </p:blipFill>
        <p:spPr>
          <a:xfrm>
            <a:off x="311700" y="768825"/>
            <a:ext cx="2896972" cy="23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8251" l="10097" r="33331" t="34488"/>
          <a:stretch/>
        </p:blipFill>
        <p:spPr>
          <a:xfrm>
            <a:off x="4819500" y="820425"/>
            <a:ext cx="410527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89475" y="4371000"/>
            <a:ext cx="7952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Melanic and Gray Coated Squirrels in Urban and Non-Urban Areas</a:t>
            </a:r>
            <a:r>
              <a:rPr lang="en" sz="1300"/>
              <a:t>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Chi-Square value was &lt; 0, therefore the Null Hypothesis is accepted.</a:t>
            </a:r>
            <a:endParaRPr sz="1300"/>
          </a:p>
        </p:txBody>
      </p:sp>
      <p:graphicFrame>
        <p:nvGraphicFramePr>
          <p:cNvPr id="104" name="Google Shape;104;p19"/>
          <p:cNvGraphicFramePr/>
          <p:nvPr/>
        </p:nvGraphicFramePr>
        <p:xfrm>
          <a:off x="2107425" y="349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{0DC00F85-8472-4849-98BF-3998F833DE7E}</a:tableStyleId>
              </a:tblPr>
              <a:tblGrid>
                <a:gridCol w="952500"/>
                <a:gridCol w="1333500"/>
                <a:gridCol w="16287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Urban (Manhattan)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Non Urban - (Catskills)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Melanic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99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Gray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557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11</a:t>
                      </a:r>
                      <a:endParaRPr sz="1100"/>
                    </a:p>
                  </a:txBody>
                  <a:tcPr marT="25400" marB="25400" marR="25400" marL="25400" anchor="b">
                    <a:lnL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Explain:</a:t>
            </a:r>
            <a:r>
              <a:rPr lang="en"/>
              <a:t> Argumentation Session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gathering and analyzing the data the groups prepared a white board/poster where they shared their initial argument with other groups.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 done using a round robin format.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 gave constructive feedback which allowed students to revise their initial argument.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Evaluate:</a:t>
            </a:r>
            <a:r>
              <a:rPr lang="en"/>
              <a:t> Using CER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Students developed a final CER using the template and then graded using a rubric.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00" y="1934513"/>
            <a:ext cx="64008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